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712" r:id="rId2"/>
    <p:sldMasterId id="2147483725" r:id="rId3"/>
    <p:sldMasterId id="2147483777" r:id="rId4"/>
    <p:sldMasterId id="2147483829" r:id="rId5"/>
    <p:sldMasterId id="2147483867" r:id="rId6"/>
  </p:sldMasterIdLst>
  <p:notesMasterIdLst>
    <p:notesMasterId r:id="rId22"/>
  </p:notesMasterIdLst>
  <p:sldIdLst>
    <p:sldId id="280" r:id="rId7"/>
    <p:sldId id="284" r:id="rId8"/>
    <p:sldId id="289" r:id="rId9"/>
    <p:sldId id="257" r:id="rId10"/>
    <p:sldId id="258" r:id="rId11"/>
    <p:sldId id="274" r:id="rId12"/>
    <p:sldId id="260" r:id="rId13"/>
    <p:sldId id="270" r:id="rId14"/>
    <p:sldId id="273" r:id="rId15"/>
    <p:sldId id="292" r:id="rId16"/>
    <p:sldId id="288" r:id="rId17"/>
    <p:sldId id="283" r:id="rId18"/>
    <p:sldId id="286" r:id="rId19"/>
    <p:sldId id="261" r:id="rId20"/>
    <p:sldId id="293" r:id="rId21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F6A8EB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7976" autoAdjust="0"/>
    <p:restoredTop sz="94676" autoAdjust="0"/>
  </p:normalViewPr>
  <p:slideViewPr>
    <p:cSldViewPr>
      <p:cViewPr>
        <p:scale>
          <a:sx n="130" d="100"/>
          <a:sy n="130" d="100"/>
        </p:scale>
        <p:origin x="-990" y="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435371491027192"/>
          <c:y val="7.666484222163214E-2"/>
          <c:w val="0.73277275467416203"/>
          <c:h val="0.677998450937187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Митякинского сельского поселения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 formatCode="#,##0.00">
                  <c:v>10639.1</c:v>
                </c:pt>
                <c:pt idx="1">
                  <c:v>13105.3</c:v>
                </c:pt>
                <c:pt idx="2">
                  <c:v>6388.8</c:v>
                </c:pt>
                <c:pt idx="3">
                  <c:v>6307.9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774016"/>
        <c:axId val="54829056"/>
      </c:barChart>
      <c:catAx>
        <c:axId val="54774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548290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4829056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54774016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1943573667711599"/>
          <c:y val="0.86804123711340209"/>
          <c:w val="0.63845350052246608"/>
          <c:h val="6.5979381443298971E-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Структура </a:t>
            </a:r>
            <a:r>
              <a:rPr lang="ru-RU" dirty="0"/>
              <a:t>налоговых доходов бюджета </a:t>
            </a:r>
            <a:r>
              <a:rPr lang="ru-RU" dirty="0" smtClean="0"/>
              <a:t>Митякинского </a:t>
            </a:r>
            <a:r>
              <a:rPr lang="ru-RU" dirty="0"/>
              <a:t>сельского поселения </a:t>
            </a:r>
            <a:r>
              <a:rPr lang="ru-RU" dirty="0" smtClean="0"/>
              <a:t>на </a:t>
            </a:r>
            <a:r>
              <a:rPr lang="ru-RU" dirty="0" smtClean="0"/>
              <a:t>2019 </a:t>
            </a:r>
            <a:r>
              <a:rPr lang="ru-RU" dirty="0"/>
              <a:t>г.</a:t>
            </a:r>
          </a:p>
        </c:rich>
      </c:tx>
      <c:layout>
        <c:manualLayout>
          <c:xMode val="edge"/>
          <c:yMode val="edge"/>
          <c:x val="0.18010643582801361"/>
          <c:y val="0"/>
        </c:manualLayout>
      </c:layout>
      <c:overlay val="0"/>
      <c:spPr>
        <a:noFill/>
        <a:ln w="24848">
          <a:noFill/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налоговых доходов бюджета Митякинского сельского поселения 2019 г.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cat>
            <c:strRef>
              <c:f>Лист1!$A$2:$A$6</c:f>
              <c:strCache>
                <c:ptCount val="5"/>
                <c:pt idx="0">
                  <c:v>налоги на совокупный доход 6,8 %</c:v>
                </c:pt>
                <c:pt idx="1">
                  <c:v>НДФЛ 30,2 %</c:v>
                </c:pt>
                <c:pt idx="2">
                  <c:v>налоги на имущество 61,3 %</c:v>
                </c:pt>
                <c:pt idx="3">
                  <c:v>неналоговые 31,4 %</c:v>
                </c:pt>
                <c:pt idx="4">
                  <c:v>государственная пошлина 1,6 %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173.6</c:v>
                </c:pt>
                <c:pt idx="1">
                  <c:v>768.7</c:v>
                </c:pt>
                <c:pt idx="2">
                  <c:v>1557.8</c:v>
                </c:pt>
                <c:pt idx="3">
                  <c:v>1164</c:v>
                </c:pt>
                <c:pt idx="4">
                  <c:v>40.4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4848">
          <a:noFill/>
        </a:ln>
      </c:spPr>
    </c:plotArea>
    <c:legend>
      <c:legendPos val="r"/>
      <c:layout>
        <c:manualLayout>
          <c:xMode val="edge"/>
          <c:yMode val="edge"/>
          <c:x val="0.61555776348145752"/>
          <c:y val="0.14109343932236174"/>
          <c:w val="0.37803468208092483"/>
          <c:h val="0.80599647266313934"/>
        </c:manualLayout>
      </c:layout>
      <c:overlay val="0"/>
      <c:txPr>
        <a:bodyPr/>
        <a:lstStyle/>
        <a:p>
          <a:pPr>
            <a:defRPr sz="137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61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8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413045591523294E-2"/>
          <c:y val="4.4713540763351732E-2"/>
          <c:w val="0.91461164576650145"/>
          <c:h val="0.7478143536022788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2.5195365197517756E-2"/>
                  <c:y val="-4.1116005873715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643968130525296E-2"/>
                  <c:y val="-4.1116005873715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620887361721712E-2"/>
                  <c:y val="-3.81791483113069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3620887361721712E-2"/>
                  <c:y val="-2.3494860499265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25415">
                <a:noFill/>
              </a:ln>
            </c:spPr>
            <c:txPr>
              <a:bodyPr/>
              <a:lstStyle/>
              <a:p>
                <a:pPr>
                  <a:defRPr sz="2001" b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7600.8</c:v>
                </c:pt>
                <c:pt idx="1">
                  <c:v>9400.7999999999993</c:v>
                </c:pt>
                <c:pt idx="2">
                  <c:v>3240.3</c:v>
                </c:pt>
                <c:pt idx="3">
                  <c:v>2943.6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5"/>
        <c:gapDepth val="201"/>
        <c:shape val="box"/>
        <c:axId val="64646528"/>
        <c:axId val="64722048"/>
        <c:axId val="0"/>
      </c:bar3DChart>
      <c:catAx>
        <c:axId val="64646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901" b="1">
                <a:latin typeface="+mj-lt"/>
              </a:defRPr>
            </a:pPr>
            <a:endParaRPr lang="ru-RU"/>
          </a:p>
        </c:txPr>
        <c:crossAx val="64722048"/>
        <c:crosses val="autoZero"/>
        <c:auto val="1"/>
        <c:lblAlgn val="ctr"/>
        <c:lblOffset val="100"/>
        <c:noMultiLvlLbl val="0"/>
      </c:catAx>
      <c:valAx>
        <c:axId val="647220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64646528"/>
        <c:crosses val="autoZero"/>
        <c:crossBetween val="between"/>
      </c:valAx>
      <c:spPr>
        <a:noFill/>
        <a:ln w="25415">
          <a:noFill/>
        </a:ln>
      </c:spPr>
    </c:plotArea>
    <c:legend>
      <c:legendPos val="r"/>
      <c:layout>
        <c:manualLayout>
          <c:xMode val="edge"/>
          <c:yMode val="edge"/>
          <c:x val="5.3066037735849059E-2"/>
          <c:y val="0.92241379310344829"/>
          <c:w val="0.89976415094339623"/>
          <c:h val="7.3275862068965511E-2"/>
        </c:manualLayout>
      </c:layout>
      <c:overlay val="0"/>
      <c:txPr>
        <a:bodyPr/>
        <a:lstStyle/>
        <a:p>
          <a:pPr>
            <a:defRPr sz="1701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1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  <c:perspective val="20"/>
    </c:view3D>
    <c:floor>
      <c:thickness val="0"/>
      <c:spPr>
        <a:solidFill>
          <a:schemeClr val="bg1">
            <a:lumMod val="8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398184601924773E-2"/>
          <c:y val="0.18922616196568379"/>
          <c:w val="0.94860181539808752"/>
          <c:h val="0.7224539712524564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1.3322725284339525E-2"/>
                  <c:y val="-1.6757717794158741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10 639,1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299540682414699E-2"/>
                  <c:y val="-1.6757529295516587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13 103,5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709530135915588E-2"/>
                  <c:y val="-3.5162147960975408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6 388,8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754055287685006E-2"/>
                  <c:y val="-3.3216432520400498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6 307,9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Лист1!$A$2:$A$6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10639.1</c:v>
                </c:pt>
                <c:pt idx="1">
                  <c:v>13105.3</c:v>
                </c:pt>
                <c:pt idx="2">
                  <c:v>6388.8</c:v>
                </c:pt>
                <c:pt idx="3">
                  <c:v>6307.9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4876928"/>
        <c:axId val="64878464"/>
        <c:axId val="0"/>
      </c:bar3DChart>
      <c:catAx>
        <c:axId val="64876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64878464"/>
        <c:crosses val="autoZero"/>
        <c:auto val="1"/>
        <c:lblAlgn val="ctr"/>
        <c:lblOffset val="100"/>
        <c:noMultiLvlLbl val="0"/>
      </c:catAx>
      <c:valAx>
        <c:axId val="6487846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 рублей</a:t>
                </a:r>
              </a:p>
            </c:rich>
          </c:tx>
          <c:layout>
            <c:manualLayout>
              <c:xMode val="edge"/>
              <c:yMode val="edge"/>
              <c:x val="4.1283330738704486E-2"/>
              <c:y val="0.39478264141713471"/>
            </c:manualLayout>
          </c:layout>
          <c:overlay val="0"/>
          <c:spPr>
            <a:noFill/>
            <a:ln w="25401">
              <a:noFill/>
            </a:ln>
          </c:sp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64876928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4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168389437253847"/>
          <c:y val="2.7218745018017611E-2"/>
          <c:w val="0.56654341350486404"/>
          <c:h val="0.6189309735522116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бюджетных ассигнований, тыс.рублей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7.3072707343807084E-3"/>
                  <c:y val="4.606525513881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614541468761417E-3"/>
                  <c:y val="5.26460058729314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3586033021699057E-17"/>
                  <c:y val="3.2903753670582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3843624406284254E-3"/>
                  <c:y val="4.16780879827373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gradFill rotWithShape="1">
                <a:gsLst>
                  <a:gs pos="0">
                    <a:schemeClr val="accent1">
                      <a:tint val="1000"/>
                      <a:satMod val="255000"/>
                    </a:schemeClr>
                  </a:gs>
                  <a:gs pos="55000">
                    <a:schemeClr val="accent1">
                      <a:tint val="12000"/>
                      <a:satMod val="255000"/>
                    </a:schemeClr>
                  </a:gs>
                  <a:gs pos="100000">
                    <a:schemeClr val="accent1">
                      <a:tint val="45000"/>
                      <a:satMod val="250000"/>
                    </a:schemeClr>
                  </a:gs>
                </a:gsLst>
                <a:path path="circle">
                  <a:fillToRect l="-40000" t="-90000" r="140000" b="190000"/>
                </a:path>
              </a:gradFill>
              <a:ln w="9672" cap="flat" cmpd="sng" algn="ctr">
                <a:solidFill>
                  <a:schemeClr val="accent1"/>
                </a:solidFill>
                <a:prstDash val="solid"/>
              </a:ln>
              <a:effectLst>
                <a:outerShdw blurRad="51500" dist="25400" dir="5400000" rotWithShape="0">
                  <a:srgbClr val="000000">
                    <a:alpha val="40000"/>
                  </a:srgbClr>
                </a:outerShdw>
              </a:effectLst>
            </c:spPr>
            <c:txPr>
              <a:bodyPr/>
              <a:lstStyle/>
              <a:p>
                <a: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2018 год (муниципальные программы)</c:v>
                </c:pt>
                <c:pt idx="1">
                  <c:v>2019 год (муниципальные программы)</c:v>
                </c:pt>
                <c:pt idx="2">
                  <c:v>2020 год (муниципальные программы)</c:v>
                </c:pt>
                <c:pt idx="3">
                  <c:v>2021 год (муниципальные программы)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#,##0.00">
                  <c:v>4200.6000000000004</c:v>
                </c:pt>
                <c:pt idx="1">
                  <c:v>5749.4</c:v>
                </c:pt>
                <c:pt idx="2">
                  <c:v>1696.5</c:v>
                </c:pt>
                <c:pt idx="3">
                  <c:v>1170.2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43051008"/>
        <c:axId val="157951872"/>
        <c:axId val="0"/>
      </c:bar3DChart>
      <c:catAx>
        <c:axId val="143051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22"/>
            </a:pPr>
            <a:endParaRPr lang="ru-RU"/>
          </a:p>
        </c:txPr>
        <c:crossAx val="157951872"/>
        <c:crosses val="autoZero"/>
        <c:auto val="1"/>
        <c:lblAlgn val="ctr"/>
        <c:lblOffset val="100"/>
        <c:noMultiLvlLbl val="0"/>
      </c:catAx>
      <c:valAx>
        <c:axId val="157951872"/>
        <c:scaling>
          <c:orientation val="minMax"/>
          <c:max val="40000"/>
          <c:min val="0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143051008"/>
        <c:crosses val="autoZero"/>
        <c:crossBetween val="between"/>
        <c:majorUnit val="5000"/>
      </c:valAx>
      <c:spPr>
        <a:noFill/>
        <a:ln w="25791">
          <a:noFill/>
        </a:ln>
      </c:spPr>
    </c:plotArea>
    <c:legend>
      <c:legendPos val="r"/>
      <c:layout>
        <c:manualLayout>
          <c:xMode val="edge"/>
          <c:yMode val="edge"/>
          <c:x val="0.71968854282536154"/>
          <c:y val="7.178631051752922E-2"/>
          <c:w val="0.27030033370411566"/>
          <c:h val="0.14858096828046743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28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30"/>
      <c:depthPercent val="110"/>
      <c:rAngAx val="1"/>
    </c:view3D>
    <c:floor>
      <c:thickness val="0"/>
      <c:spPr>
        <a:solidFill>
          <a:srgbClr val="4F81BD">
            <a:alpha val="38000"/>
          </a:srgb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896131039176904E-2"/>
          <c:y val="3.7463027457496897E-2"/>
          <c:w val="0.71675332205151865"/>
          <c:h val="0.8702837365896546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всего, тыс. 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3131778339028375E-2"/>
                  <c:y val="-0.39604884000351748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2 166,9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9967067795770817E-2"/>
                  <c:y val="-0.40102877576082169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400" dirty="0"/>
                      <a:t>1 331,2</a:t>
                    </a:r>
                  </a:p>
                </c:rich>
              </c:tx>
              <c:numFmt formatCode="#,##0.0" sourceLinked="0"/>
              <c:spPr>
                <a:noFill/>
                <a:ln w="25432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4170504630317436E-2"/>
                  <c:y val="-0.24396890649987782"/>
                </c:manualLayout>
              </c:layout>
              <c:numFmt formatCode="#,##0.0" sourceLinked="0"/>
              <c:spPr>
                <a:noFill/>
                <a:ln w="25432">
                  <a:noFill/>
                </a:ln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1968008715891643E-2"/>
                  <c:y val="-0.2122205179804868"/>
                </c:manualLayout>
              </c:layout>
              <c:numFmt formatCode="#,##0.0" sourceLinked="0"/>
              <c:spPr>
                <a:noFill/>
                <a:ln w="25432">
                  <a:noFill/>
                </a:ln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25432">
                <a:noFill/>
              </a:ln>
            </c:spPr>
            <c:txPr>
              <a:bodyPr/>
              <a:lstStyle/>
              <a:p>
                <a:pPr>
                  <a:defRPr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3303.1</c:v>
                </c:pt>
                <c:pt idx="1">
                  <c:v>3922.7</c:v>
                </c:pt>
                <c:pt idx="2">
                  <c:v>1696.5</c:v>
                </c:pt>
                <c:pt idx="3">
                  <c:v>1170.2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1896320"/>
        <c:axId val="141930880"/>
        <c:axId val="0"/>
      </c:bar3DChart>
      <c:catAx>
        <c:axId val="141896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2" b="1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41930880"/>
        <c:crosses val="autoZero"/>
        <c:auto val="1"/>
        <c:lblAlgn val="ctr"/>
        <c:lblOffset val="100"/>
        <c:noMultiLvlLbl val="0"/>
      </c:catAx>
      <c:valAx>
        <c:axId val="141930880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75000"/>
                </a:prst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2" b="1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41896320"/>
        <c:crosses val="autoZero"/>
        <c:crossBetween val="between"/>
      </c:valAx>
      <c:spPr>
        <a:noFill/>
        <a:ln w="2543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2"/>
      </a:pPr>
      <a:endParaRPr lang="ru-RU"/>
    </a:p>
  </c:txPr>
  <c:externalData r:id="rId1">
    <c:autoUpdate val="0"/>
  </c:externalData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32613" custScaleY="175724" custLinFactNeighborX="52162" custLinFactNeighborY="6354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021823" y="369208"/>
          <a:ext cx="2705268" cy="136147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362191" y="369208"/>
        <a:ext cx="2364900" cy="1361473"/>
      </dsp:txXfrm>
    </dsp:sp>
    <dsp:sp modelId="{FD6EA99A-9C4C-49E8-9EC6-C2CB263A9E55}">
      <dsp:nvSpPr>
        <dsp:cNvPr id="0" name=""/>
        <dsp:cNvSpPr/>
      </dsp:nvSpPr>
      <dsp:spPr>
        <a:xfrm>
          <a:off x="599832" y="1691230"/>
          <a:ext cx="3166964" cy="239243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0.55437</cdr:x>
      <cdr:y>0.13398</cdr:y>
    </cdr:from>
    <cdr:to>
      <cdr:x>0.67275</cdr:x>
      <cdr:y>0.20185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076056" y="720080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0.29915</cdr:x>
      <cdr:y>0.1625</cdr:y>
    </cdr:from>
    <cdr:to>
      <cdr:x>0.37607</cdr:x>
      <cdr:y>0.22387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20280" y="936104"/>
          <a:ext cx="648072" cy="3535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0.2043</cdr:x>
      <cdr:y>0.07246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0"/>
          <a:ext cx="1368152" cy="307844"/>
        </a:xfrm>
        <a:prstGeom xmlns:a="http://schemas.openxmlformats.org/drawingml/2006/main" prst="rect">
          <a:avLst/>
        </a:prstGeom>
        <a:solidFill xmlns:a="http://schemas.openxmlformats.org/drawingml/2006/main">
          <a:schemeClr val="bg2">
            <a:alpha val="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тыс. рублей</a:t>
          </a:r>
          <a:endParaRPr lang="ru-RU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311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7F84A0-9B69-4310-89C1-F77A291885D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C789F99-996D-4E86-B08C-46BA39838F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DC6A67-2C6D-4E3A-940F-8801251354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8959096-4058-487F-8F1E-216CDB392D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F92D029-9C66-4E4B-9D14-1ABCA1B94A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0AAAE2-5C6A-421A-9060-FE4C2DD94E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D3DAB27-F886-4F73-9238-5E7F40E068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2054FBD-4706-4E90-9CE7-41A1C7F4D6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3987F21-15DC-4172-844F-445463CA45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3E4E195-84CD-4E72-94CA-5870334832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DA1D1F4-CFEB-4F1F-94E4-25E5739251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9C1D157-4792-465A-8082-58A3BE5EEC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E5F6E64-A04C-4C4B-BDAD-2AEBF51216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77AD6362-61C9-4154-9921-FCA0E09505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66005F-D0DB-47D3-869A-BA2A59A9D1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AC36A6-3AA8-4663-B452-8252FDBC18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62FA75-5A94-4E6E-8DD0-F15B9ED7FC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3FBED0-434D-4DB0-9D2A-F9B423EFD0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918A97-F086-4229-9E70-87DB3B0769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58A713F-4042-4493-8D73-AF3C1C7D50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668D6A4-05A5-49E6-8A8F-B581BBF3F9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1ABAB85-F4B9-41A1-A731-DE6DF7D6A1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E75EE99-550F-4845-8C28-2CF05D9E20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EF1533D-C0BC-4F91-9569-3B56B39BB8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6D4499-4D86-490F-BAFA-1138CB502F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30.01.2019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6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66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30.01.2019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EE0713-0BEC-449B-A409-ADF6DE6BB2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30.01.2019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3263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32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30.01.2019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F4B13-EF40-48E0-B78B-F146292849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30.01.2019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30.01.2019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9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 fontScale="925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Митякинского сельского поселения Тарасовского района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2019 год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и на плановый период 2020 и 2021 годов</a:t>
            </a:r>
          </a:p>
        </p:txBody>
      </p:sp>
      <p:pic>
        <p:nvPicPr>
          <p:cNvPr id="118786" name="Picture 2" descr="K:\ГО и ЧС\Диск И\ВАСЁК\Новая папка\фотки м\докзе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052513"/>
            <a:ext cx="2413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МИТЯКИНСКОГО </a:t>
            </a:r>
            <a:r>
              <a:rPr lang="ru-RU" dirty="0"/>
              <a:t>СЕЛЬСКОГО ПОСЕЛЕНИЯ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6613"/>
            <a:ext cx="9144000" cy="719137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Митякинского сельского поселения 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2019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годах, </a:t>
            </a:r>
            <a:r>
              <a:rPr lang="ru-RU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тыс.рублей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135372"/>
              </p:ext>
            </p:extLst>
          </p:nvPr>
        </p:nvGraphicFramePr>
        <p:xfrm>
          <a:off x="611560" y="2492896"/>
          <a:ext cx="7600950" cy="3239772"/>
        </p:xfrm>
        <a:graphic>
          <a:graphicData uri="http://schemas.openxmlformats.org/drawingml/2006/table">
            <a:tbl>
              <a:tblPr/>
              <a:tblGrid>
                <a:gridCol w="4019550"/>
                <a:gridCol w="1160462"/>
                <a:gridCol w="1262063"/>
                <a:gridCol w="115887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Митякинского сельского поселения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5 749,4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1 696,5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1 170,2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«Информационное общество» 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355,1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«Муниципальная политика»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«Обеспечение качествен­ными жилищно-комму­нальными услугами насе­ления  Митякинского сельского поселения 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1 362,0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культуры»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1 331,2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1 100,0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1 100,0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«Защита населения и территории от чрезвычайных ситуаций, обеспечение пожарной безопасности людей на водных объектах»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701396916"/>
              </p:ext>
            </p:extLst>
          </p:nvPr>
        </p:nvGraphicFramePr>
        <p:xfrm>
          <a:off x="-15793" y="2204178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7" name="Группа 22"/>
          <p:cNvGrpSpPr>
            <a:grpSpLocks/>
          </p:cNvGrpSpPr>
          <p:nvPr/>
        </p:nvGrpSpPr>
        <p:grpSpPr bwMode="auto">
          <a:xfrm>
            <a:off x="5648325" y="1971675"/>
            <a:ext cx="1266825" cy="606425"/>
            <a:chOff x="1336" y="502272"/>
            <a:chExt cx="1589158" cy="66969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8" name="Группа 26"/>
          <p:cNvGrpSpPr>
            <a:grpSpLocks/>
          </p:cNvGrpSpPr>
          <p:nvPr/>
        </p:nvGrpSpPr>
        <p:grpSpPr bwMode="auto">
          <a:xfrm>
            <a:off x="7329488" y="1974850"/>
            <a:ext cx="1266825" cy="604838"/>
            <a:chOff x="1336" y="502272"/>
            <a:chExt cx="1589158" cy="66969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3199" y="535669"/>
              <a:ext cx="1525432" cy="602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2019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724525" y="1268413"/>
            <a:ext cx="1108075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2020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380288" y="1268413"/>
            <a:ext cx="1103312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2021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851275" y="3357563"/>
            <a:ext cx="1203325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27 759,2</a:t>
            </a:r>
            <a:endParaRPr lang="ru-RU" dirty="0"/>
          </a:p>
        </p:txBody>
      </p:sp>
      <p:sp>
        <p:nvSpPr>
          <p:cNvPr id="130072" name="Rectangle 24"/>
          <p:cNvSpPr>
            <a:spLocks noChangeArrowheads="1"/>
          </p:cNvSpPr>
          <p:nvPr/>
        </p:nvSpPr>
        <p:spPr bwMode="auto">
          <a:xfrm>
            <a:off x="5580063" y="3357563"/>
            <a:ext cx="1201737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29 286,0</a:t>
            </a:r>
            <a:endParaRPr lang="ru-RU" dirty="0"/>
          </a:p>
        </p:txBody>
      </p:sp>
      <p:sp>
        <p:nvSpPr>
          <p:cNvPr id="130073" name="Rectangle 25"/>
          <p:cNvSpPr>
            <a:spLocks noChangeArrowheads="1"/>
          </p:cNvSpPr>
          <p:nvPr/>
        </p:nvSpPr>
        <p:spPr bwMode="auto">
          <a:xfrm>
            <a:off x="7349565" y="3357563"/>
            <a:ext cx="1130300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31 101,7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3107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847519-68D9-47C4-939D-136E4F1C6F4E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31077" name="AutoShape 8"/>
          <p:cNvSpPr>
            <a:spLocks noChangeArrowheads="1"/>
          </p:cNvSpPr>
          <p:nvPr/>
        </p:nvSpPr>
        <p:spPr bwMode="auto">
          <a:xfrm>
            <a:off x="971600" y="2780950"/>
            <a:ext cx="3507641" cy="11525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/>
              <a:t>Обеспечение качествен</a:t>
            </a:r>
          </a:p>
          <a:p>
            <a:pPr algn="ctr"/>
            <a:r>
              <a:rPr lang="ru-RU" sz="1200" b="1" dirty="0" err="1"/>
              <a:t>ными</a:t>
            </a:r>
            <a:r>
              <a:rPr lang="ru-RU" sz="1200" b="1" dirty="0"/>
              <a:t> жилищно-</a:t>
            </a:r>
            <a:r>
              <a:rPr lang="ru-RU" sz="1200" b="1" dirty="0" err="1"/>
              <a:t>коммуналь</a:t>
            </a:r>
            <a:endParaRPr lang="ru-RU" sz="1200" b="1" dirty="0"/>
          </a:p>
          <a:p>
            <a:pPr algn="ctr"/>
            <a:r>
              <a:rPr lang="ru-RU" sz="1200" b="1" dirty="0" err="1"/>
              <a:t>Ными</a:t>
            </a:r>
            <a:r>
              <a:rPr lang="ru-RU" sz="1200" b="1" dirty="0"/>
              <a:t>  услугами населения</a:t>
            </a:r>
          </a:p>
          <a:p>
            <a:pPr algn="ctr"/>
            <a:r>
              <a:rPr lang="ru-RU" sz="1200" b="1" dirty="0"/>
              <a:t> </a:t>
            </a:r>
            <a:r>
              <a:rPr lang="ru-RU" sz="1200" b="1" dirty="0" smtClean="0"/>
              <a:t>Митякинского </a:t>
            </a:r>
            <a:r>
              <a:rPr lang="ru-RU" sz="1200" b="1" dirty="0"/>
              <a:t>сельского</a:t>
            </a:r>
          </a:p>
          <a:p>
            <a:pPr algn="ctr"/>
            <a:r>
              <a:rPr lang="ru-RU" sz="1200" b="1" dirty="0"/>
              <a:t> поселения</a:t>
            </a:r>
            <a:r>
              <a:rPr lang="ru-RU" b="1" dirty="0"/>
              <a:t> </a:t>
            </a:r>
            <a:r>
              <a:rPr lang="ru-RU" sz="1200" b="1" dirty="0" smtClean="0"/>
              <a:t>10,4</a:t>
            </a:r>
            <a:r>
              <a:rPr lang="ru-RU" sz="1200" b="1" dirty="0" smtClean="0"/>
              <a:t>%</a:t>
            </a:r>
            <a:endParaRPr lang="ru-RU" sz="1200" b="1" dirty="0"/>
          </a:p>
        </p:txBody>
      </p:sp>
      <p:sp>
        <p:nvSpPr>
          <p:cNvPr id="131081" name="AutoShape 12"/>
          <p:cNvSpPr>
            <a:spLocks noChangeArrowheads="1"/>
          </p:cNvSpPr>
          <p:nvPr/>
        </p:nvSpPr>
        <p:spPr bwMode="auto">
          <a:xfrm>
            <a:off x="5364088" y="2852936"/>
            <a:ext cx="2376487" cy="1142011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/>
              <a:t>Муниципальная политика</a:t>
            </a:r>
          </a:p>
          <a:p>
            <a:pPr algn="ctr"/>
            <a:r>
              <a:rPr lang="ru-RU" sz="1200" b="1" dirty="0" smtClean="0"/>
              <a:t>0,8% </a:t>
            </a:r>
            <a:endParaRPr lang="ru-RU" sz="1200" b="1" dirty="0"/>
          </a:p>
        </p:txBody>
      </p:sp>
      <p:sp>
        <p:nvSpPr>
          <p:cNvPr id="131082" name="AutoShape 13"/>
          <p:cNvSpPr>
            <a:spLocks noChangeArrowheads="1"/>
          </p:cNvSpPr>
          <p:nvPr/>
        </p:nvSpPr>
        <p:spPr bwMode="auto">
          <a:xfrm>
            <a:off x="5076056" y="4869160"/>
            <a:ext cx="2383825" cy="108108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 smtClean="0"/>
              <a:t>Информационное общество</a:t>
            </a:r>
            <a:endParaRPr lang="ru-RU" b="1" dirty="0"/>
          </a:p>
          <a:p>
            <a:pPr algn="ctr"/>
            <a:r>
              <a:rPr lang="ru-RU" sz="1200" b="1" dirty="0" smtClean="0"/>
              <a:t>2,7%</a:t>
            </a:r>
            <a:endParaRPr lang="ru-RU" sz="1200" b="1" dirty="0"/>
          </a:p>
        </p:txBody>
      </p:sp>
      <p:sp>
        <p:nvSpPr>
          <p:cNvPr id="131083" name="AutoShape 14"/>
          <p:cNvSpPr>
            <a:spLocks noChangeArrowheads="1"/>
          </p:cNvSpPr>
          <p:nvPr/>
        </p:nvSpPr>
        <p:spPr bwMode="auto">
          <a:xfrm>
            <a:off x="1475656" y="5256915"/>
            <a:ext cx="2016125" cy="1185863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/>
              <a:t>Развитие культуры</a:t>
            </a:r>
          </a:p>
          <a:p>
            <a:pPr algn="ctr"/>
            <a:r>
              <a:rPr lang="ru-RU" sz="1200" b="1" dirty="0"/>
              <a:t> </a:t>
            </a:r>
          </a:p>
          <a:p>
            <a:pPr algn="ctr"/>
            <a:r>
              <a:rPr lang="ru-RU" sz="1200" b="1" dirty="0" smtClean="0"/>
              <a:t>29,9%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31085" name="AutoShape 16"/>
          <p:cNvSpPr>
            <a:spLocks noChangeArrowheads="1"/>
          </p:cNvSpPr>
          <p:nvPr/>
        </p:nvSpPr>
        <p:spPr bwMode="auto">
          <a:xfrm>
            <a:off x="250825" y="333375"/>
            <a:ext cx="8497888" cy="15113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Доля муниципальных программ в общем объеме расходов,</a:t>
            </a:r>
          </a:p>
          <a:p>
            <a:pPr algn="ctr"/>
            <a:r>
              <a:rPr lang="ru-RU" b="1" dirty="0"/>
              <a:t>запланированных на реализацию муниципальных программ</a:t>
            </a:r>
          </a:p>
          <a:p>
            <a:pPr algn="ctr"/>
            <a:r>
              <a:rPr lang="ru-RU" b="1" dirty="0" smtClean="0"/>
              <a:t>Митякинского </a:t>
            </a:r>
            <a:r>
              <a:rPr lang="ru-RU" b="1" dirty="0"/>
              <a:t>сельского поселения в </a:t>
            </a:r>
            <a:r>
              <a:rPr lang="ru-RU" b="1" dirty="0" smtClean="0"/>
              <a:t>2019 </a:t>
            </a:r>
            <a:r>
              <a:rPr lang="ru-RU" b="1" dirty="0"/>
              <a:t>году</a:t>
            </a:r>
          </a:p>
        </p:txBody>
      </p:sp>
      <p:sp>
        <p:nvSpPr>
          <p:cNvPr id="2" name="Стрелка вниз 1"/>
          <p:cNvSpPr/>
          <p:nvPr/>
        </p:nvSpPr>
        <p:spPr>
          <a:xfrm rot="1358197">
            <a:off x="2915816" y="1700808"/>
            <a:ext cx="576064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0623523">
            <a:off x="6524533" y="1757955"/>
            <a:ext cx="576064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358197">
            <a:off x="4395298" y="1705823"/>
            <a:ext cx="576064" cy="41947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674595">
            <a:off x="7815685" y="1633490"/>
            <a:ext cx="576064" cy="37183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4293096"/>
            <a:ext cx="295232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Защита населения и территории от чрезвычайных ситуаций, обеспечение пожарной безопасности людей на водных объектах  0,04%</a:t>
            </a: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358197">
            <a:off x="3635897" y="3299136"/>
            <a:ext cx="576064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32099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E6FCF9-E9A7-428D-B772-6C41E1FB488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2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709141"/>
              </p:ext>
            </p:extLst>
          </p:nvPr>
        </p:nvGraphicFramePr>
        <p:xfrm>
          <a:off x="442913" y="1971675"/>
          <a:ext cx="8689975" cy="5789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V="1">
            <a:off x="2915816" y="4363963"/>
            <a:ext cx="817563" cy="7314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1207064">
            <a:off x="3050126" y="3502850"/>
            <a:ext cx="1385817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rebuchet MS" pitchFamily="34" charset="0"/>
              </a:rPr>
              <a:t>1 548,8 </a:t>
            </a:r>
            <a:r>
              <a:rPr lang="ru-RU" dirty="0" err="1" smtClean="0">
                <a:solidFill>
                  <a:srgbClr val="000000"/>
                </a:solidFill>
                <a:latin typeface="Trebuchet MS" pitchFamily="34" charset="0"/>
              </a:rPr>
              <a:t>тыс.р</a:t>
            </a:r>
            <a:r>
              <a:rPr lang="ru-RU" dirty="0" smtClean="0">
                <a:solidFill>
                  <a:srgbClr val="000000"/>
                </a:solidFill>
                <a:latin typeface="Trebuchet MS" pitchFamily="34" charset="0"/>
              </a:rPr>
              <a:t>.</a:t>
            </a:r>
            <a:endParaRPr lang="ru-RU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135188"/>
            <a:ext cx="1152525" cy="307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err="1"/>
              <a:t>тыс.руб</a:t>
            </a:r>
            <a:r>
              <a:rPr lang="ru-RU" sz="1400" b="1" i="1" dirty="0"/>
              <a:t>.</a:t>
            </a:r>
          </a:p>
        </p:txBody>
      </p:sp>
      <p:sp>
        <p:nvSpPr>
          <p:cNvPr id="132110" name="AutoShape 14"/>
          <p:cNvSpPr>
            <a:spLocks noChangeArrowheads="1"/>
          </p:cNvSpPr>
          <p:nvPr/>
        </p:nvSpPr>
        <p:spPr bwMode="auto">
          <a:xfrm>
            <a:off x="755650" y="836613"/>
            <a:ext cx="7777163" cy="936625"/>
          </a:xfrm>
          <a:prstGeom prst="wedgeRoundRectCallout">
            <a:avLst>
              <a:gd name="adj1" fmla="val 9991"/>
              <a:gd name="adj2" fmla="val 3576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i="1" dirty="0"/>
              <a:t>Объем бюджетных ассигнований на реализацию муниципальных</a:t>
            </a:r>
          </a:p>
          <a:p>
            <a:pPr algn="ctr"/>
            <a:r>
              <a:rPr lang="ru-RU" b="1" i="1" dirty="0"/>
              <a:t>программ в </a:t>
            </a:r>
            <a:r>
              <a:rPr lang="ru-RU" b="1" i="1" dirty="0" smtClean="0"/>
              <a:t>2018-2021 </a:t>
            </a:r>
            <a:r>
              <a:rPr lang="ru-RU" b="1" i="1" dirty="0"/>
              <a:t>годах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Динамика расходов бюджета </a:t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Митякинского сельского поселения Тарасовского района </a:t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E46C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на культуру</a:t>
            </a:r>
            <a:endParaRPr lang="ru-RU" sz="2400" dirty="0" smtClean="0">
              <a:solidFill>
                <a:srgbClr val="E46C0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2" name="Object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14498862"/>
              </p:ext>
            </p:extLst>
          </p:nvPr>
        </p:nvGraphicFramePr>
        <p:xfrm>
          <a:off x="457200" y="2249488"/>
          <a:ext cx="4038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4148" name="Номер слайда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D0C10-195B-4407-BF6E-06925FB89B1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 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pic>
        <p:nvPicPr>
          <p:cNvPr id="134155" name="Picture 11" descr="F:\Культура\МДК 2011-2013г\Отчет концерт Май2011г\Вешк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96952"/>
            <a:ext cx="4536504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/>
          </a:p>
        </p:txBody>
      </p:sp>
      <p:pic>
        <p:nvPicPr>
          <p:cNvPr id="135170" name="Picture 2" descr="C:\Documents and Settings\user\Документы\отправление почты\2014\май\фото слайд\Изображение 09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542925"/>
            <a:ext cx="9144000" cy="6315075"/>
          </a:xfrm>
        </p:spPr>
      </p:pic>
      <p:sp>
        <p:nvSpPr>
          <p:cNvPr id="6" name="Прямоугольник 5"/>
          <p:cNvSpPr/>
          <p:nvPr/>
        </p:nvSpPr>
        <p:spPr>
          <a:xfrm>
            <a:off x="5357813" y="0"/>
            <a:ext cx="3500437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1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сельского поселения</a:t>
            </a:r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74" y="431138"/>
            <a:ext cx="9144000" cy="639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" name="Круглая лента лицом вверх 2"/>
          <p:cNvSpPr/>
          <p:nvPr/>
        </p:nvSpPr>
        <p:spPr>
          <a:xfrm>
            <a:off x="184150" y="792956"/>
            <a:ext cx="8750300" cy="2867025"/>
          </a:xfrm>
          <a:prstGeom prst="ellipseRibbon2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i="1" dirty="0">
                <a:solidFill>
                  <a:srgbClr val="6600FF"/>
                </a:solidFill>
                <a:latin typeface="Decorlz"/>
              </a:rPr>
              <a:t>Бюджет </a:t>
            </a:r>
            <a:r>
              <a:rPr lang="ru-RU" sz="1200" i="1" dirty="0" smtClean="0">
                <a:solidFill>
                  <a:srgbClr val="6600FF"/>
                </a:solidFill>
                <a:latin typeface="Decorlz"/>
              </a:rPr>
              <a:t>Митякинского </a:t>
            </a:r>
            <a:r>
              <a:rPr lang="ru-RU" sz="1200" i="1" dirty="0">
                <a:solidFill>
                  <a:srgbClr val="6600FF"/>
                </a:solidFill>
                <a:latin typeface="Decorlz"/>
              </a:rPr>
              <a:t>сельского поселения на </a:t>
            </a:r>
            <a:r>
              <a:rPr lang="ru-RU" sz="1200" i="1" dirty="0" smtClean="0">
                <a:solidFill>
                  <a:srgbClr val="6600FF"/>
                </a:solidFill>
                <a:latin typeface="Decorlz"/>
              </a:rPr>
              <a:t>2019-2021 </a:t>
            </a:r>
            <a:r>
              <a:rPr lang="ru-RU" sz="1200" i="1" dirty="0">
                <a:solidFill>
                  <a:srgbClr val="6600FF"/>
                </a:solidFill>
                <a:latin typeface="Decorlz"/>
              </a:rPr>
              <a:t>годы создает дополнительные условия для выполнения поставленных Президентом России, Губернатором области, Главой сельского поселения стратегических задач в секторах муниципальной ответственности</a:t>
            </a:r>
            <a:r>
              <a:rPr lang="ru-RU" sz="1200" dirty="0">
                <a:solidFill>
                  <a:srgbClr val="6600FF"/>
                </a:solidFill>
                <a:latin typeface="Decorlz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28" name="Picture 20" descr="rostovska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4924425"/>
            <a:ext cx="1905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19810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F08BC5-A5A3-414F-9FD8-C9A0EE97E7DE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Овал 2"/>
          <p:cNvSpPr>
            <a:spLocks noChangeArrowheads="1"/>
          </p:cNvSpPr>
          <p:nvPr/>
        </p:nvSpPr>
        <p:spPr bwMode="auto">
          <a:xfrm>
            <a:off x="2809875" y="3343275"/>
            <a:ext cx="3168650" cy="3068638"/>
          </a:xfrm>
          <a:prstGeom prst="ellipse">
            <a:avLst/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177800" y="692150"/>
            <a:ext cx="2879725" cy="1512888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179388" y="2565400"/>
            <a:ext cx="2162175" cy="2663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6588125" y="3500438"/>
            <a:ext cx="2365375" cy="15494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15" name="TextBox 12"/>
          <p:cNvSpPr txBox="1">
            <a:spLocks noChangeArrowheads="1"/>
          </p:cNvSpPr>
          <p:nvPr/>
        </p:nvSpPr>
        <p:spPr bwMode="auto">
          <a:xfrm>
            <a:off x="6796088" y="3716338"/>
            <a:ext cx="202406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Муниципальные программы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 поселения</a:t>
            </a:r>
          </a:p>
        </p:txBody>
      </p:sp>
      <p:sp>
        <p:nvSpPr>
          <p:cNvPr id="119816" name="TextBox 14"/>
          <p:cNvSpPr txBox="1">
            <a:spLocks noChangeArrowheads="1"/>
          </p:cNvSpPr>
          <p:nvPr/>
        </p:nvSpPr>
        <p:spPr bwMode="auto">
          <a:xfrm>
            <a:off x="250825" y="2708275"/>
            <a:ext cx="201771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Прогноз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социально-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экономического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развития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</a:t>
            </a:r>
            <a:r>
              <a:rPr lang="ru-RU" sz="1600" b="1" dirty="0">
                <a:solidFill>
                  <a:srgbClr val="FFFFFF"/>
                </a:solidFill>
                <a:latin typeface="Trebuchet MS" pitchFamily="34" charset="0"/>
              </a:rPr>
              <a:t>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поселения 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2019-2021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годы</a:t>
            </a:r>
          </a:p>
          <a:p>
            <a:pPr algn="ctr"/>
            <a:r>
              <a:rPr lang="ru-RU" sz="800" dirty="0">
                <a:solidFill>
                  <a:srgbClr val="FFFFFF"/>
                </a:solidFill>
              </a:rPr>
              <a:t>(Постановление Администрации  </a:t>
            </a:r>
            <a:r>
              <a:rPr lang="ru-RU" sz="800" dirty="0" smtClean="0">
                <a:solidFill>
                  <a:srgbClr val="FFFFFF"/>
                </a:solidFill>
              </a:rPr>
              <a:t>Митякинского </a:t>
            </a:r>
            <a:r>
              <a:rPr lang="ru-RU" sz="800" dirty="0">
                <a:solidFill>
                  <a:srgbClr val="FFFFFF"/>
                </a:solidFill>
              </a:rPr>
              <a:t>сельского поселения </a:t>
            </a:r>
            <a:r>
              <a:rPr lang="ru-RU" sz="800" dirty="0" smtClean="0">
                <a:solidFill>
                  <a:srgbClr val="FFFFFF"/>
                </a:solidFill>
              </a:rPr>
              <a:t>26</a:t>
            </a:r>
            <a:r>
              <a:rPr lang="ru-RU" sz="800" dirty="0" smtClean="0">
                <a:solidFill>
                  <a:srgbClr val="FFFFFF"/>
                </a:solidFill>
              </a:rPr>
              <a:t>.10.2018 </a:t>
            </a:r>
            <a:r>
              <a:rPr lang="ru-RU" sz="800" dirty="0" smtClean="0">
                <a:solidFill>
                  <a:srgbClr val="FFFFFF"/>
                </a:solidFill>
              </a:rPr>
              <a:t>№</a:t>
            </a:r>
            <a:r>
              <a:rPr lang="ru-RU" sz="800" dirty="0" smtClean="0">
                <a:solidFill>
                  <a:srgbClr val="FFFFFF"/>
                </a:solidFill>
              </a:rPr>
              <a:t>133)</a:t>
            </a:r>
            <a:endParaRPr lang="ru-RU" sz="800" dirty="0">
              <a:solidFill>
                <a:srgbClr val="FFFFFF"/>
              </a:solidFill>
            </a:endParaRP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7" name="TextBox 15"/>
          <p:cNvSpPr txBox="1">
            <a:spLocks noChangeArrowheads="1"/>
          </p:cNvSpPr>
          <p:nvPr/>
        </p:nvSpPr>
        <p:spPr bwMode="auto">
          <a:xfrm>
            <a:off x="395536" y="692150"/>
            <a:ext cx="2414340" cy="181588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Бюджетный прогноз Митякинского сельского поселения на долгосрочный период до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2030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года 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(Проект Постановления </a:t>
            </a:r>
            <a:r>
              <a:rPr lang="ru-RU" sz="800" dirty="0">
                <a:solidFill>
                  <a:srgbClr val="FFFFFF"/>
                </a:solidFill>
                <a:latin typeface="Trebuchet MS" pitchFamily="34" charset="0"/>
              </a:rPr>
              <a:t>Администрации  Митякинского сельского 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поселения)</a:t>
            </a:r>
            <a:endParaRPr lang="ru-RU" sz="800" dirty="0">
              <a:solidFill>
                <a:srgbClr val="FFFFFF"/>
              </a:solidFill>
              <a:latin typeface="Trebuchet MS" pitchFamily="34" charset="0"/>
            </a:endParaRP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8" name="TextBox 17"/>
          <p:cNvSpPr txBox="1">
            <a:spLocks noChangeArrowheads="1"/>
          </p:cNvSpPr>
          <p:nvPr/>
        </p:nvSpPr>
        <p:spPr bwMode="auto">
          <a:xfrm>
            <a:off x="3257550" y="3613150"/>
            <a:ext cx="230346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Trebuchet MS" pitchFamily="34" charset="0"/>
              </a:rPr>
              <a:t>Основа формирования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  <a:latin typeface="Trebuchet MS" pitchFamily="34" charset="0"/>
              </a:rPr>
              <a:t>бюджета Митякинского </a:t>
            </a:r>
            <a:r>
              <a:rPr lang="ru-RU" sz="1600" dirty="0">
                <a:solidFill>
                  <a:srgbClr val="FFFF00"/>
                </a:solidFill>
                <a:latin typeface="Trebuchet MS" pitchFamily="34" charset="0"/>
              </a:rPr>
              <a:t>сельского поселения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  <a:latin typeface="Trebuchet MS" pitchFamily="34" charset="0"/>
              </a:rPr>
              <a:t>Тарасовского </a:t>
            </a:r>
            <a:r>
              <a:rPr lang="ru-RU" sz="1600" dirty="0">
                <a:solidFill>
                  <a:srgbClr val="FFFF00"/>
                </a:solidFill>
                <a:latin typeface="Trebuchet MS" pitchFamily="34" charset="0"/>
              </a:rPr>
              <a:t>района на </a:t>
            </a:r>
            <a:r>
              <a:rPr lang="ru-RU" sz="1600" dirty="0" smtClean="0">
                <a:solidFill>
                  <a:srgbClr val="FFFF00"/>
                </a:solidFill>
                <a:latin typeface="Trebuchet MS" pitchFamily="34" charset="0"/>
              </a:rPr>
              <a:t>2019 </a:t>
            </a:r>
            <a:r>
              <a:rPr lang="ru-RU" sz="1600" dirty="0">
                <a:solidFill>
                  <a:srgbClr val="FFFF00"/>
                </a:solidFill>
                <a:latin typeface="Trebuchet MS" pitchFamily="34" charset="0"/>
              </a:rPr>
              <a:t>год и плановый период </a:t>
            </a:r>
            <a:r>
              <a:rPr lang="ru-RU" sz="1600" dirty="0" smtClean="0">
                <a:solidFill>
                  <a:srgbClr val="FFFF00"/>
                </a:solidFill>
                <a:latin typeface="Trebuchet MS" pitchFamily="34" charset="0"/>
              </a:rPr>
              <a:t>2020 </a:t>
            </a:r>
            <a:r>
              <a:rPr lang="ru-RU" sz="1600" dirty="0">
                <a:solidFill>
                  <a:srgbClr val="FFFF00"/>
                </a:solidFill>
                <a:latin typeface="Trebuchet MS" pitchFamily="34" charset="0"/>
              </a:rPr>
              <a:t>и </a:t>
            </a:r>
            <a:r>
              <a:rPr lang="ru-RU" sz="1600" dirty="0" smtClean="0">
                <a:solidFill>
                  <a:srgbClr val="FFFF00"/>
                </a:solidFill>
                <a:latin typeface="Trebuchet MS" pitchFamily="34" charset="0"/>
              </a:rPr>
              <a:t>2021 </a:t>
            </a:r>
            <a:r>
              <a:rPr lang="ru-RU" sz="1600" dirty="0">
                <a:solidFill>
                  <a:srgbClr val="FFFF00"/>
                </a:solidFill>
                <a:latin typeface="Trebuchet MS" pitchFamily="34" charset="0"/>
              </a:rPr>
              <a:t>годов</a:t>
            </a: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3203574" y="549275"/>
            <a:ext cx="2952749" cy="1727597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20" name="TextBox 16"/>
          <p:cNvSpPr txBox="1">
            <a:spLocks noChangeArrowheads="1"/>
          </p:cNvSpPr>
          <p:nvPr/>
        </p:nvSpPr>
        <p:spPr bwMode="auto">
          <a:xfrm>
            <a:off x="3073399" y="766763"/>
            <a:ext cx="3082925" cy="143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bIns="36000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Основные направления бюджетной и налоговой политики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сельского поселения 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2019-2021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годы </a:t>
            </a:r>
            <a:r>
              <a:rPr lang="ru-RU" sz="800" dirty="0">
                <a:solidFill>
                  <a:srgbClr val="FFFFFF"/>
                </a:solidFill>
                <a:latin typeface="Trebuchet MS" pitchFamily="34" charset="0"/>
              </a:rPr>
              <a:t>(Постановление Администрации  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Митякинского </a:t>
            </a:r>
            <a:r>
              <a:rPr lang="ru-RU" sz="800" dirty="0">
                <a:solidFill>
                  <a:srgbClr val="FFFFFF"/>
                </a:solidFill>
                <a:latin typeface="Trebuchet MS" pitchFamily="34" charset="0"/>
              </a:rPr>
              <a:t>сельского 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поселения от 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26.10.2018 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№</a:t>
            </a:r>
            <a:r>
              <a:rPr lang="ru-RU" sz="800" dirty="0" smtClean="0">
                <a:solidFill>
                  <a:srgbClr val="FFFFFF"/>
                </a:solidFill>
                <a:latin typeface="Trebuchet MS" pitchFamily="34" charset="0"/>
              </a:rPr>
              <a:t>130)</a:t>
            </a:r>
            <a:endParaRPr lang="ru-RU" sz="8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20" name="Стрелка вниз 19"/>
          <p:cNvSpPr>
            <a:spLocks noChangeArrowheads="1"/>
          </p:cNvSpPr>
          <p:nvPr/>
        </p:nvSpPr>
        <p:spPr bwMode="auto">
          <a:xfrm rot="3756982">
            <a:off x="5720556" y="3534569"/>
            <a:ext cx="506413" cy="1120775"/>
          </a:xfrm>
          <a:prstGeom prst="downArrow">
            <a:avLst>
              <a:gd name="adj1" fmla="val 50000"/>
              <a:gd name="adj2" fmla="val 50001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1" name="Стрелка вниз 20"/>
          <p:cNvSpPr>
            <a:spLocks noChangeArrowheads="1"/>
          </p:cNvSpPr>
          <p:nvPr/>
        </p:nvSpPr>
        <p:spPr bwMode="auto">
          <a:xfrm rot="-2003189">
            <a:off x="2532063" y="2198688"/>
            <a:ext cx="506412" cy="16573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2" name="Стрелка вниз 21"/>
          <p:cNvSpPr>
            <a:spLocks noChangeArrowheads="1"/>
          </p:cNvSpPr>
          <p:nvPr/>
        </p:nvSpPr>
        <p:spPr bwMode="auto">
          <a:xfrm rot="-3807078">
            <a:off x="2418556" y="3926682"/>
            <a:ext cx="506413" cy="1117600"/>
          </a:xfrm>
          <a:prstGeom prst="downArrow">
            <a:avLst>
              <a:gd name="adj1" fmla="val 50000"/>
              <a:gd name="adj2" fmla="val 50003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3" name="Стрелка вниз 22"/>
          <p:cNvSpPr>
            <a:spLocks noChangeArrowheads="1"/>
          </p:cNvSpPr>
          <p:nvPr/>
        </p:nvSpPr>
        <p:spPr bwMode="auto">
          <a:xfrm rot="1564695">
            <a:off x="4537305" y="2463916"/>
            <a:ext cx="506412" cy="768350"/>
          </a:xfrm>
          <a:prstGeom prst="downArrow">
            <a:avLst>
              <a:gd name="adj1" fmla="val 50000"/>
              <a:gd name="adj2" fmla="val 49999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pic>
        <p:nvPicPr>
          <p:cNvPr id="119825" name="Picture 2" descr="K:\ГО и ЧС\Диск И\ВАСЁК\Новая папка\фотки м\докзем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692150"/>
            <a:ext cx="2413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Скругленный прямоугольник 23"/>
          <p:cNvSpPr>
            <a:spLocks noChangeArrowheads="1"/>
          </p:cNvSpPr>
          <p:nvPr/>
        </p:nvSpPr>
        <p:spPr bwMode="auto">
          <a:xfrm>
            <a:off x="171488" y="5331048"/>
            <a:ext cx="2705099" cy="142744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prstClr val="white"/>
                </a:solidFill>
                <a:latin typeface="+mn-lt"/>
              </a:rPr>
              <a:t>Реестр источников доходов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dirty="0">
              <a:solidFill>
                <a:prstClr val="white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smtClean="0">
                <a:solidFill>
                  <a:prstClr val="white"/>
                </a:solidFill>
                <a:latin typeface="+mn-lt"/>
              </a:rPr>
              <a:t>(Проект)</a:t>
            </a:r>
            <a:endParaRPr lang="ru-RU" sz="8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25" name="Стрелка вниз 24"/>
          <p:cNvSpPr>
            <a:spLocks noChangeArrowheads="1"/>
          </p:cNvSpPr>
          <p:nvPr/>
        </p:nvSpPr>
        <p:spPr bwMode="auto">
          <a:xfrm rot="14510250">
            <a:off x="2814867" y="5963410"/>
            <a:ext cx="506412" cy="768350"/>
          </a:xfrm>
          <a:prstGeom prst="downArrow">
            <a:avLst>
              <a:gd name="adj1" fmla="val 50000"/>
              <a:gd name="adj2" fmla="val 49999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874396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083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3CEA8-7EDB-47F4-A18A-5A2D20B0B2B9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0836" name="Rectangle 7"/>
          <p:cNvSpPr>
            <a:spLocks noChangeArrowheads="1"/>
          </p:cNvSpPr>
          <p:nvPr/>
        </p:nvSpPr>
        <p:spPr bwMode="auto">
          <a:xfrm>
            <a:off x="684213" y="620713"/>
            <a:ext cx="7993062" cy="12033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БЮДЖЕТ НА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2019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ГОД 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НА ПЛАНОВЫЙ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ПЕРИОД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2020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2021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ГОДОВ 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НАПРАВЛЕН НА РЕШЕНИЕ СЛЕДУЮЩИХ КЛЮЧЕВЫХ ЗАДАЧ:</a:t>
            </a:r>
          </a:p>
        </p:txBody>
      </p:sp>
      <p:grpSp>
        <p:nvGrpSpPr>
          <p:cNvPr id="120841" name="Group 9"/>
          <p:cNvGrpSpPr>
            <a:grpSpLocks/>
          </p:cNvGrpSpPr>
          <p:nvPr/>
        </p:nvGrpSpPr>
        <p:grpSpPr bwMode="auto">
          <a:xfrm>
            <a:off x="323117" y="1916113"/>
            <a:ext cx="8713915" cy="865187"/>
            <a:chOff x="158" y="1162"/>
            <a:chExt cx="5535" cy="590"/>
          </a:xfrm>
        </p:grpSpPr>
        <p:sp>
          <p:nvSpPr>
            <p:cNvPr id="120839" name="Rectangle 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0" name="AutoShape 8"/>
            <p:cNvSpPr>
              <a:spLocks noChangeArrowheads="1"/>
            </p:cNvSpPr>
            <p:nvPr/>
          </p:nvSpPr>
          <p:spPr bwMode="auto">
            <a:xfrm>
              <a:off x="158" y="1162"/>
              <a:ext cx="5535" cy="59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1400" b="1" dirty="0"/>
                <a:t>Обеспечение устойчивости и сбалансированности бюджетной системы в целях </a:t>
              </a:r>
            </a:p>
            <a:p>
              <a:pPr algn="ctr"/>
              <a:r>
                <a:rPr lang="ru-RU" sz="1400" b="1" dirty="0"/>
                <a:t>гарантированного исполнения действующих и принимаемых расходных обязательств</a:t>
              </a:r>
              <a:r>
                <a:rPr lang="ru-RU" dirty="0"/>
                <a:t> </a:t>
              </a:r>
            </a:p>
          </p:txBody>
        </p:sp>
      </p:grpSp>
      <p:grpSp>
        <p:nvGrpSpPr>
          <p:cNvPr id="120842" name="Group 10"/>
          <p:cNvGrpSpPr>
            <a:grpSpLocks/>
          </p:cNvGrpSpPr>
          <p:nvPr/>
        </p:nvGrpSpPr>
        <p:grpSpPr bwMode="auto">
          <a:xfrm>
            <a:off x="250825" y="2852738"/>
            <a:ext cx="8786813" cy="865187"/>
            <a:chOff x="158" y="1162"/>
            <a:chExt cx="5535" cy="590"/>
          </a:xfrm>
        </p:grpSpPr>
        <p:sp>
          <p:nvSpPr>
            <p:cNvPr id="120843" name="Rectangle 11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4" name="AutoShape 12"/>
            <p:cNvSpPr>
              <a:spLocks noChangeArrowheads="1"/>
            </p:cNvSpPr>
            <p:nvPr/>
          </p:nvSpPr>
          <p:spPr bwMode="auto">
            <a:xfrm>
              <a:off x="158" y="1162"/>
              <a:ext cx="5535" cy="59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1400" b="1" dirty="0"/>
                <a:t>Повышение эффективности бюджетной политики, в том числе за счет роста </a:t>
              </a:r>
            </a:p>
            <a:p>
              <a:pPr algn="ctr"/>
              <a:r>
                <a:rPr lang="ru-RU" sz="1400" b="1" dirty="0"/>
                <a:t>эффективности бюджетных </a:t>
              </a:r>
              <a:r>
                <a:rPr lang="ru-RU" sz="1400" b="1" dirty="0" smtClean="0"/>
                <a:t>расходов, проведения </a:t>
              </a:r>
              <a:r>
                <a:rPr lang="ru-RU" sz="1400" b="1" dirty="0"/>
                <a:t>структурных реформ в социальной сфере </a:t>
              </a:r>
            </a:p>
          </p:txBody>
        </p:sp>
      </p:grpSp>
      <p:grpSp>
        <p:nvGrpSpPr>
          <p:cNvPr id="120845" name="Group 13" descr="иоро"/>
          <p:cNvGrpSpPr>
            <a:grpSpLocks/>
          </p:cNvGrpSpPr>
          <p:nvPr/>
        </p:nvGrpSpPr>
        <p:grpSpPr bwMode="auto">
          <a:xfrm>
            <a:off x="250825" y="3789363"/>
            <a:ext cx="8786813" cy="865187"/>
            <a:chOff x="158" y="1162"/>
            <a:chExt cx="5535" cy="590"/>
          </a:xfrm>
        </p:grpSpPr>
        <p:sp>
          <p:nvSpPr>
            <p:cNvPr id="120846" name="Rectangle 14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7" name="AutoShape 15"/>
            <p:cNvSpPr>
              <a:spLocks noChangeArrowheads="1"/>
            </p:cNvSpPr>
            <p:nvPr/>
          </p:nvSpPr>
          <p:spPr bwMode="auto">
            <a:xfrm>
              <a:off x="158" y="1162"/>
              <a:ext cx="5535" cy="59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1400" b="1" dirty="0"/>
                <a:t>Соответствие финансовых возможностей </a:t>
              </a:r>
              <a:r>
                <a:rPr lang="ru-RU" sz="1400" b="1" dirty="0" smtClean="0"/>
                <a:t>Митякинского </a:t>
              </a:r>
              <a:r>
                <a:rPr lang="ru-RU" sz="1400" b="1" dirty="0"/>
                <a:t>сельского поселения</a:t>
              </a:r>
            </a:p>
            <a:p>
              <a:pPr algn="ctr"/>
              <a:r>
                <a:rPr lang="ru-RU" sz="1400" b="1" dirty="0"/>
                <a:t>ключевым направлениям развития </a:t>
              </a:r>
            </a:p>
          </p:txBody>
        </p:sp>
      </p:grpSp>
      <p:grpSp>
        <p:nvGrpSpPr>
          <p:cNvPr id="120848" name="Group 16"/>
          <p:cNvGrpSpPr>
            <a:grpSpLocks/>
          </p:cNvGrpSpPr>
          <p:nvPr/>
        </p:nvGrpSpPr>
        <p:grpSpPr bwMode="auto">
          <a:xfrm>
            <a:off x="250825" y="4724400"/>
            <a:ext cx="8786813" cy="865188"/>
            <a:chOff x="158" y="1162"/>
            <a:chExt cx="5535" cy="590"/>
          </a:xfrm>
        </p:grpSpPr>
        <p:sp>
          <p:nvSpPr>
            <p:cNvPr id="120849" name="Rectangle 1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0" name="AutoShape 18"/>
            <p:cNvSpPr>
              <a:spLocks noChangeArrowheads="1"/>
            </p:cNvSpPr>
            <p:nvPr/>
          </p:nvSpPr>
          <p:spPr bwMode="auto">
            <a:xfrm>
              <a:off x="158" y="1162"/>
              <a:ext cx="5535" cy="59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1400" b="1" dirty="0"/>
                <a:t>Повышение роли бюджетной политики для поддержки экономического роста</a:t>
              </a:r>
              <a:r>
                <a:rPr lang="ru-RU" dirty="0"/>
                <a:t> </a:t>
              </a:r>
            </a:p>
          </p:txBody>
        </p:sp>
      </p:grpSp>
      <p:grpSp>
        <p:nvGrpSpPr>
          <p:cNvPr id="120851" name="Group 19"/>
          <p:cNvGrpSpPr>
            <a:grpSpLocks/>
          </p:cNvGrpSpPr>
          <p:nvPr/>
        </p:nvGrpSpPr>
        <p:grpSpPr bwMode="auto">
          <a:xfrm>
            <a:off x="250825" y="5661025"/>
            <a:ext cx="8786813" cy="865188"/>
            <a:chOff x="158" y="1162"/>
            <a:chExt cx="5535" cy="590"/>
          </a:xfrm>
        </p:grpSpPr>
        <p:sp>
          <p:nvSpPr>
            <p:cNvPr id="120852" name="Rectangle 20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3" name="AutoShape 21"/>
            <p:cNvSpPr>
              <a:spLocks noChangeArrowheads="1"/>
            </p:cNvSpPr>
            <p:nvPr/>
          </p:nvSpPr>
          <p:spPr bwMode="auto">
            <a:xfrm>
              <a:off x="158" y="1162"/>
              <a:ext cx="5535" cy="59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1400" b="1" dirty="0"/>
                <a:t>Повышение прозрачности и открытости бюджетного процесса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Митякинского сельского поселения Тарасовского района на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2019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 </a:t>
            </a:r>
            <a:b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плановый период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2020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годов»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81893515"/>
              </p:ext>
            </p:extLst>
          </p:nvPr>
        </p:nvGraphicFramePr>
        <p:xfrm>
          <a:off x="595313" y="2349500"/>
          <a:ext cx="8001000" cy="417861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  <a:gridCol w="1320800"/>
                <a:gridCol w="1252538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13 105,3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6 388,8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6 307,9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3 704,5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3 148,5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3 364,3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9 400,8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3 240,3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2 943,6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13 105,3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6 388,8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6 307,9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VI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744428726"/>
              </p:ext>
            </p:extLst>
          </p:nvPr>
        </p:nvGraphicFramePr>
        <p:xfrm>
          <a:off x="4762" y="2206625"/>
          <a:ext cx="910907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21062" y="2278856"/>
            <a:ext cx="1296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13 105,3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2506663"/>
            <a:ext cx="1223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10 639,1</a:t>
            </a:r>
            <a:endParaRPr lang="ru-RU" b="1" dirty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2889" name="Text Box 19"/>
          <p:cNvSpPr txBox="1">
            <a:spLocks noChangeArrowheads="1"/>
          </p:cNvSpPr>
          <p:nvPr/>
        </p:nvSpPr>
        <p:spPr bwMode="auto">
          <a:xfrm>
            <a:off x="5068918" y="3584575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6 388,8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0" name="Text Box 19"/>
          <p:cNvSpPr txBox="1">
            <a:spLocks noChangeArrowheads="1"/>
          </p:cNvSpPr>
          <p:nvPr/>
        </p:nvSpPr>
        <p:spPr bwMode="auto">
          <a:xfrm>
            <a:off x="6899275" y="3709988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6 307,9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Митякинского </a:t>
            </a:r>
            <a:r>
              <a:rPr lang="ru-RU" sz="2000" b="1" dirty="0">
                <a:solidFill>
                  <a:schemeClr val="bg1"/>
                </a:solidFill>
              </a:rPr>
              <a:t>сельского поселения </a:t>
            </a:r>
            <a:r>
              <a:rPr lang="ru-RU" sz="2000" b="1" dirty="0" smtClean="0">
                <a:solidFill>
                  <a:schemeClr val="bg1"/>
                </a:solidFill>
              </a:rPr>
              <a:t>Тарасовского </a:t>
            </a:r>
            <a:r>
              <a:rPr lang="ru-RU" sz="2000" b="1" dirty="0">
                <a:solidFill>
                  <a:schemeClr val="bg1"/>
                </a:solidFill>
              </a:rPr>
              <a:t>района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Номер слайда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845F1D-ADAB-4158-871A-783FFD50A67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  <p:graphicFrame>
        <p:nvGraphicFramePr>
          <p:cNvPr id="2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319544065"/>
              </p:ext>
            </p:extLst>
          </p:nvPr>
        </p:nvGraphicFramePr>
        <p:xfrm>
          <a:off x="590550" y="1247775"/>
          <a:ext cx="8051800" cy="5275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0"/>
            <a:ext cx="2592387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EEECE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pic>
        <p:nvPicPr>
          <p:cNvPr id="124936" name="Picture 8" descr="97e02b0b058d46c7fd4f51472672b1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605" y="692696"/>
            <a:ext cx="1918115" cy="15841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65175"/>
            <a:ext cx="9036050" cy="1066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Безвозмездные поступления в бюджет</a:t>
            </a:r>
            <a:b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Митякинского сельского поселения Тарасовского района</a:t>
            </a:r>
          </a:p>
        </p:txBody>
      </p:sp>
      <p:sp>
        <p:nvSpPr>
          <p:cNvPr id="125959" name="Text Box 116"/>
          <p:cNvSpPr txBox="1">
            <a:spLocks noChangeArrowheads="1"/>
          </p:cNvSpPr>
          <p:nvPr/>
        </p:nvSpPr>
        <p:spPr bwMode="auto">
          <a:xfrm>
            <a:off x="827088" y="2060575"/>
            <a:ext cx="16573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 b="1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graphicFrame>
        <p:nvGraphicFramePr>
          <p:cNvPr id="3" name="Object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907620"/>
              </p:ext>
            </p:extLst>
          </p:nvPr>
        </p:nvGraphicFramePr>
        <p:xfrm>
          <a:off x="230312" y="2278856"/>
          <a:ext cx="8075613" cy="441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44CC67-FED6-4162-B587-6B44576C99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950" y="476250"/>
            <a:ext cx="8856538" cy="1296566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Динамика расходов бюджета Митякинского сельского поселения Тарасовского района 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2018-2021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годах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2" name="Object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222407"/>
              </p:ext>
            </p:extLst>
          </p:nvPr>
        </p:nvGraphicFramePr>
        <p:xfrm>
          <a:off x="233363" y="1196752"/>
          <a:ext cx="8875141" cy="565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6980" name="Номер слайда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3BBBE7-3FE5-446D-B230-C6839C65A4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  <p:pic>
        <p:nvPicPr>
          <p:cNvPr id="126989" name="Picture 13" descr="15847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5" y="5129213"/>
            <a:ext cx="1800199" cy="154014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Митякинского сельского поселения 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по разделам в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2018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годах, </a:t>
            </a:r>
            <a:r>
              <a:rPr lang="ru-RU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тыс.рублей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Митякинского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сельского поселения</a:t>
            </a: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12177"/>
              </p:ext>
            </p:extLst>
          </p:nvPr>
        </p:nvGraphicFramePr>
        <p:xfrm>
          <a:off x="827585" y="2636912"/>
          <a:ext cx="7056114" cy="3662046"/>
        </p:xfrm>
        <a:graphic>
          <a:graphicData uri="http://schemas.openxmlformats.org/drawingml/2006/table">
            <a:tbl>
              <a:tblPr/>
              <a:tblGrid>
                <a:gridCol w="3011144"/>
                <a:gridCol w="1159290"/>
                <a:gridCol w="921745"/>
                <a:gridCol w="925090"/>
                <a:gridCol w="1038845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Митякинского сельского поселения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6 100,2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5 515,7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4 723,2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4 686,4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экономика»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552,4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473,4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3 303,1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1 331,2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1 100,0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1 100,0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«Иные межбюджетные трансферты»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10 639,1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7 044,7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6 020,5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5 983,7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8095" name="Picture 95" descr="Скачать перо и чернильница картинки и фото на телефон бесплат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1476375" cy="12636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9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2396</TotalTime>
  <Words>748</Words>
  <Application>Microsoft Office PowerPoint</Application>
  <PresentationFormat>Экран (4:3)</PresentationFormat>
  <Paragraphs>247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1_Городская</vt:lpstr>
      <vt:lpstr>4_Городская</vt:lpstr>
      <vt:lpstr>5_Городская</vt:lpstr>
      <vt:lpstr>9_Городская</vt:lpstr>
      <vt:lpstr>13_Городская</vt:lpstr>
      <vt:lpstr>Трек</vt:lpstr>
      <vt:lpstr>Презентация PowerPoint</vt:lpstr>
      <vt:lpstr>Презентация PowerPoint</vt:lpstr>
      <vt:lpstr>Презентация PowerPoint</vt:lpstr>
      <vt:lpstr>Основные параметры решения  «О бюджете Митякинского сельского поселения Тарасовского района на 2019 год  и плановый период 2020 и 2021 годов»</vt:lpstr>
      <vt:lpstr>Презентация PowerPoint</vt:lpstr>
      <vt:lpstr>Презентация PowerPoint</vt:lpstr>
      <vt:lpstr>Безвозмездные поступления в бюджет Митякинского сельского поселения Тарасовского района</vt:lpstr>
      <vt:lpstr>Динамика расходов бюджета Митякинского сельского поселения Тарасовского района  в 2018-2021 годах</vt:lpstr>
      <vt:lpstr>                  Расходы бюджета Митякинского сельского поселения                             по разделам в 2018 – 2021 годах, тыс.рублей</vt:lpstr>
      <vt:lpstr>                  Расходы бюджета Митякинского сельского поселения                   в рамках программ в 2019 – 2021 годах, тыс.рублей</vt:lpstr>
      <vt:lpstr>Реализация указов Президента Российской Федерации</vt:lpstr>
      <vt:lpstr>Презентация PowerPoint</vt:lpstr>
      <vt:lpstr>Презентация PowerPoint</vt:lpstr>
      <vt:lpstr>Динамика расходов бюджета  Митякинского сельского поселения Тарасовского района  на культуру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W7</cp:lastModifiedBy>
  <cp:revision>306</cp:revision>
  <cp:lastPrinted>2013-11-15T06:31:56Z</cp:lastPrinted>
  <dcterms:created xsi:type="dcterms:W3CDTF">2013-05-13T09:45:35Z</dcterms:created>
  <dcterms:modified xsi:type="dcterms:W3CDTF">2019-01-30T11:13:10Z</dcterms:modified>
</cp:coreProperties>
</file>